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1"/>
  </p:notesMasterIdLst>
  <p:handoutMasterIdLst>
    <p:handoutMasterId r:id="rId22"/>
  </p:handoutMasterIdLst>
  <p:sldIdLst>
    <p:sldId id="341" r:id="rId2"/>
    <p:sldId id="257" r:id="rId3"/>
    <p:sldId id="269" r:id="rId4"/>
    <p:sldId id="356" r:id="rId5"/>
    <p:sldId id="344" r:id="rId6"/>
    <p:sldId id="306" r:id="rId7"/>
    <p:sldId id="355" r:id="rId8"/>
    <p:sldId id="345" r:id="rId9"/>
    <p:sldId id="354" r:id="rId10"/>
    <p:sldId id="346" r:id="rId11"/>
    <p:sldId id="347" r:id="rId12"/>
    <p:sldId id="352" r:id="rId13"/>
    <p:sldId id="348" r:id="rId14"/>
    <p:sldId id="349" r:id="rId15"/>
    <p:sldId id="350" r:id="rId16"/>
    <p:sldId id="351" r:id="rId17"/>
    <p:sldId id="353" r:id="rId18"/>
    <p:sldId id="312" r:id="rId19"/>
    <p:sldId id="313" r:id="rId20"/>
  </p:sldIdLst>
  <p:sldSz cx="9144000" cy="6858000" type="screen4x3"/>
  <p:notesSz cx="6858000" cy="9144000"/>
  <p:defaultTextStyle>
    <a:defPPr>
      <a:defRPr lang="en-US"/>
    </a:defPPr>
    <a:lvl1pPr marL="0" algn="l" defTabSz="45710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06" algn="l" defTabSz="45710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10" algn="l" defTabSz="45710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316" algn="l" defTabSz="45710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421" algn="l" defTabSz="45710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526" algn="l" defTabSz="45710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630" algn="l" defTabSz="45710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9736" algn="l" defTabSz="45710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6841" algn="l" defTabSz="45710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658"/>
    <p:restoredTop sz="94816"/>
  </p:normalViewPr>
  <p:slideViewPr>
    <p:cSldViewPr snapToObjects="1">
      <p:cViewPr varScale="1">
        <p:scale>
          <a:sx n="155" d="100"/>
          <a:sy n="155" d="100"/>
        </p:scale>
        <p:origin x="2024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100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4E0E46-09FB-E94F-B740-AE4D5C6FE5DD}" type="datetimeFigureOut">
              <a:rPr lang="en-US" smtClean="0"/>
              <a:pPr/>
              <a:t>5/26/20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99DB6F-A2E8-3748-9DED-C224F4F7C98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10670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9D9CCF-58B7-6C4F-9057-0B7282734A9C}" type="datetimeFigureOut">
              <a:rPr lang="en-US" smtClean="0"/>
              <a:pPr/>
              <a:t>5/26/20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5F784C-09B2-C64B-B8B7-C89AD37B13C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0947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10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06" algn="l" defTabSz="45710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210" algn="l" defTabSz="45710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316" algn="l" defTabSz="45710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421" algn="l" defTabSz="45710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526" algn="l" defTabSz="45710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630" algn="l" defTabSz="45710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736" algn="l" defTabSz="45710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6841" algn="l" defTabSz="45710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1373188" y="754063"/>
            <a:ext cx="5026025" cy="37719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00" name="Shape 200"/>
          <p:cNvSpPr txBox="1">
            <a:spLocks noGrp="1"/>
          </p:cNvSpPr>
          <p:nvPr>
            <p:ph type="body" idx="1"/>
          </p:nvPr>
        </p:nvSpPr>
        <p:spPr>
          <a:xfrm>
            <a:off x="777241" y="4777740"/>
            <a:ext cx="6217919" cy="4526280"/>
          </a:xfrm>
          <a:prstGeom prst="rect">
            <a:avLst/>
          </a:prstGeom>
        </p:spPr>
        <p:txBody>
          <a:bodyPr lIns="101866" tIns="101866" rIns="101866" bIns="101866" anchor="t" anchorCtr="0">
            <a:noAutofit/>
          </a:bodyPr>
          <a:lstStyle/>
          <a:p>
            <a:pPr>
              <a:spcBef>
                <a:spcPts val="0"/>
              </a:spcBef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5237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5F784C-09B2-C64B-B8B7-C89AD37B13C0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5F784C-09B2-C64B-B8B7-C89AD37B13C0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1232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656" y="2130531"/>
            <a:ext cx="7772688" cy="146977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312" y="3886777"/>
            <a:ext cx="6401376" cy="1751929"/>
          </a:xfrm>
        </p:spPr>
        <p:txBody>
          <a:bodyPr/>
          <a:lstStyle>
            <a:lvl1pPr marL="0" indent="0" algn="ctr">
              <a:buNone/>
              <a:defRPr/>
            </a:lvl1pPr>
            <a:lvl2pPr marL="414640" indent="0" algn="ctr">
              <a:buNone/>
              <a:defRPr/>
            </a:lvl2pPr>
            <a:lvl3pPr marL="829280" indent="0" algn="ctr">
              <a:buNone/>
              <a:defRPr/>
            </a:lvl3pPr>
            <a:lvl4pPr marL="1243920" indent="0" algn="ctr">
              <a:buNone/>
              <a:defRPr/>
            </a:lvl4pPr>
            <a:lvl5pPr marL="1658560" indent="0" algn="ctr">
              <a:buNone/>
              <a:defRPr/>
            </a:lvl5pPr>
            <a:lvl6pPr marL="2073201" indent="0" algn="ctr">
              <a:buNone/>
              <a:defRPr/>
            </a:lvl6pPr>
            <a:lvl7pPr marL="2487841" indent="0" algn="ctr">
              <a:buNone/>
              <a:defRPr/>
            </a:lvl7pPr>
            <a:lvl8pPr marL="2902481" indent="0" algn="ctr">
              <a:buNone/>
              <a:defRPr/>
            </a:lvl8pPr>
            <a:lvl9pPr marL="3317121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fld id="{0F43610C-CF0F-A341-95E3-9AC2B6738F38}" type="datetime1">
              <a:rPr lang="en-US" smtClean="0"/>
              <a:pPr/>
              <a:t>5/26/20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5689AE7F-56EB-8D49-9914-836A4F70978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fld id="{80722BD1-6F2E-954E-9666-DACFAE059D87}" type="datetime1">
              <a:rPr lang="en-US" smtClean="0"/>
              <a:pPr/>
              <a:t>5/26/20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5689AE7F-56EB-8D49-9914-836A4F70978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7528" y="273514"/>
            <a:ext cx="2056968" cy="5856076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6624" y="273514"/>
            <a:ext cx="6032620" cy="585607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fld id="{81719E71-40F5-594A-A597-B9A1F7A8E2A0}" type="datetime1">
              <a:rPr lang="en-US" smtClean="0"/>
              <a:pPr/>
              <a:t>5/26/20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5689AE7F-56EB-8D49-9914-836A4F70978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fld id="{80E7870B-B594-BE4F-883F-5AA3BF0E980A}" type="datetime1">
              <a:rPr lang="en-US" smtClean="0"/>
              <a:pPr/>
              <a:t>5/26/20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5689AE7F-56EB-8D49-9914-836A4F70978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1668" y="4406455"/>
            <a:ext cx="7772688" cy="1361811"/>
          </a:xfrm>
        </p:spPr>
        <p:txBody>
          <a:bodyPr anchor="t"/>
          <a:lstStyle>
            <a:lvl1pPr algn="l">
              <a:defRPr sz="36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1668" y="2906445"/>
            <a:ext cx="7772688" cy="1500008"/>
          </a:xfrm>
        </p:spPr>
        <p:txBody>
          <a:bodyPr anchor="b"/>
          <a:lstStyle>
            <a:lvl1pPr marL="0" indent="0">
              <a:buNone/>
              <a:defRPr sz="1800"/>
            </a:lvl1pPr>
            <a:lvl2pPr marL="414640" indent="0">
              <a:buNone/>
              <a:defRPr sz="1600"/>
            </a:lvl2pPr>
            <a:lvl3pPr marL="829280" indent="0">
              <a:buNone/>
              <a:defRPr sz="1500"/>
            </a:lvl3pPr>
            <a:lvl4pPr marL="1243920" indent="0">
              <a:buNone/>
              <a:defRPr sz="1300"/>
            </a:lvl4pPr>
            <a:lvl5pPr marL="1658560" indent="0">
              <a:buNone/>
              <a:defRPr sz="1300"/>
            </a:lvl5pPr>
            <a:lvl6pPr marL="2073201" indent="0">
              <a:buNone/>
              <a:defRPr sz="1300"/>
            </a:lvl6pPr>
            <a:lvl7pPr marL="2487841" indent="0">
              <a:buNone/>
              <a:defRPr sz="1300"/>
            </a:lvl7pPr>
            <a:lvl8pPr marL="2902481" indent="0">
              <a:buNone/>
              <a:defRPr sz="1300"/>
            </a:lvl8pPr>
            <a:lvl9pPr marL="3317121" indent="0">
              <a:buNone/>
              <a:defRPr sz="13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fld id="{4001173A-C22D-A545-AA98-51D0B584A64A}" type="datetime1">
              <a:rPr lang="en-US" smtClean="0"/>
              <a:pPr/>
              <a:t>5/26/20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5689AE7F-56EB-8D49-9914-836A4F70978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6624" y="1605097"/>
            <a:ext cx="4044794" cy="4524495"/>
          </a:xfrm>
        </p:spPr>
        <p:txBody>
          <a:bodyPr/>
          <a:lstStyle>
            <a:lvl1pPr>
              <a:defRPr sz="2500"/>
            </a:lvl1pPr>
            <a:lvl2pPr>
              <a:defRPr sz="22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9702" y="1605097"/>
            <a:ext cx="4044794" cy="4524495"/>
          </a:xfrm>
        </p:spPr>
        <p:txBody>
          <a:bodyPr/>
          <a:lstStyle>
            <a:lvl1pPr>
              <a:defRPr sz="2500"/>
            </a:lvl1pPr>
            <a:lvl2pPr>
              <a:defRPr sz="22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fld id="{8627B750-1BB8-F846-854F-817BE719E813}" type="datetime1">
              <a:rPr lang="en-US" smtClean="0"/>
              <a:pPr/>
              <a:t>5/26/20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5689AE7F-56EB-8D49-9914-836A4F70978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6627" y="274954"/>
            <a:ext cx="8230752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6627" y="1534557"/>
            <a:ext cx="4040472" cy="640599"/>
          </a:xfrm>
        </p:spPr>
        <p:txBody>
          <a:bodyPr anchor="b"/>
          <a:lstStyle>
            <a:lvl1pPr marL="0" indent="0">
              <a:buNone/>
              <a:defRPr sz="2200" b="1"/>
            </a:lvl1pPr>
            <a:lvl2pPr marL="414640" indent="0">
              <a:buNone/>
              <a:defRPr sz="1800" b="1"/>
            </a:lvl2pPr>
            <a:lvl3pPr marL="829280" indent="0">
              <a:buNone/>
              <a:defRPr sz="1600" b="1"/>
            </a:lvl3pPr>
            <a:lvl4pPr marL="1243920" indent="0">
              <a:buNone/>
              <a:defRPr sz="1500" b="1"/>
            </a:lvl4pPr>
            <a:lvl5pPr marL="1658560" indent="0">
              <a:buNone/>
              <a:defRPr sz="1500" b="1"/>
            </a:lvl5pPr>
            <a:lvl6pPr marL="2073201" indent="0">
              <a:buNone/>
              <a:defRPr sz="1500" b="1"/>
            </a:lvl6pPr>
            <a:lvl7pPr marL="2487841" indent="0">
              <a:buNone/>
              <a:defRPr sz="1500" b="1"/>
            </a:lvl7pPr>
            <a:lvl8pPr marL="2902481" indent="0">
              <a:buNone/>
              <a:defRPr sz="1500" b="1"/>
            </a:lvl8pPr>
            <a:lvl9pPr marL="3317121" indent="0">
              <a:buNone/>
              <a:defRPr sz="15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6627" y="2175158"/>
            <a:ext cx="4040472" cy="3951555"/>
          </a:xfrm>
        </p:spPr>
        <p:txBody>
          <a:bodyPr/>
          <a:lstStyle>
            <a:lvl1pPr>
              <a:defRPr sz="2200"/>
            </a:lvl1pPr>
            <a:lvl2pPr>
              <a:defRPr sz="1800"/>
            </a:lvl2pPr>
            <a:lvl3pPr>
              <a:defRPr sz="16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466" y="1534557"/>
            <a:ext cx="4041913" cy="640599"/>
          </a:xfrm>
        </p:spPr>
        <p:txBody>
          <a:bodyPr anchor="b"/>
          <a:lstStyle>
            <a:lvl1pPr marL="0" indent="0">
              <a:buNone/>
              <a:defRPr sz="2200" b="1"/>
            </a:lvl1pPr>
            <a:lvl2pPr marL="414640" indent="0">
              <a:buNone/>
              <a:defRPr sz="1800" b="1"/>
            </a:lvl2pPr>
            <a:lvl3pPr marL="829280" indent="0">
              <a:buNone/>
              <a:defRPr sz="1600" b="1"/>
            </a:lvl3pPr>
            <a:lvl4pPr marL="1243920" indent="0">
              <a:buNone/>
              <a:defRPr sz="1500" b="1"/>
            </a:lvl4pPr>
            <a:lvl5pPr marL="1658560" indent="0">
              <a:buNone/>
              <a:defRPr sz="1500" b="1"/>
            </a:lvl5pPr>
            <a:lvl6pPr marL="2073201" indent="0">
              <a:buNone/>
              <a:defRPr sz="1500" b="1"/>
            </a:lvl6pPr>
            <a:lvl7pPr marL="2487841" indent="0">
              <a:buNone/>
              <a:defRPr sz="1500" b="1"/>
            </a:lvl7pPr>
            <a:lvl8pPr marL="2902481" indent="0">
              <a:buNone/>
              <a:defRPr sz="1500" b="1"/>
            </a:lvl8pPr>
            <a:lvl9pPr marL="3317121" indent="0">
              <a:buNone/>
              <a:defRPr sz="15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466" y="2175158"/>
            <a:ext cx="4041913" cy="3951555"/>
          </a:xfrm>
        </p:spPr>
        <p:txBody>
          <a:bodyPr/>
          <a:lstStyle>
            <a:lvl1pPr>
              <a:defRPr sz="2200"/>
            </a:lvl1pPr>
            <a:lvl2pPr>
              <a:defRPr sz="1800"/>
            </a:lvl2pPr>
            <a:lvl3pPr>
              <a:defRPr sz="16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fld id="{A24BBA21-B6FA-C24E-9759-3735F7DAA052}" type="datetime1">
              <a:rPr lang="en-US" smtClean="0"/>
              <a:pPr/>
              <a:t>5/26/20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5689AE7F-56EB-8D49-9914-836A4F70978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fld id="{A208DD61-016E-E544-8D0E-6C417EB34521}" type="datetime1">
              <a:rPr lang="en-US" smtClean="0"/>
              <a:pPr/>
              <a:t>5/26/20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5689AE7F-56EB-8D49-9914-836A4F70978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fld id="{60D8413E-DCA1-2346-AF80-5D4D797103C0}" type="datetime1">
              <a:rPr lang="en-US" smtClean="0"/>
              <a:pPr/>
              <a:t>5/26/20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5689AE7F-56EB-8D49-9914-836A4F70978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6627" y="273516"/>
            <a:ext cx="3009107" cy="1161715"/>
          </a:xfrm>
        </p:spPr>
        <p:txBody>
          <a:bodyPr anchor="b"/>
          <a:lstStyle>
            <a:lvl1pPr algn="l">
              <a:defRPr sz="18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208" y="273515"/>
            <a:ext cx="5112171" cy="5853196"/>
          </a:xfrm>
        </p:spPr>
        <p:txBody>
          <a:bodyPr/>
          <a:lstStyle>
            <a:lvl1pPr>
              <a:defRPr sz="2900"/>
            </a:lvl1pPr>
            <a:lvl2pPr>
              <a:defRPr sz="2500"/>
            </a:lvl2pPr>
            <a:lvl3pPr>
              <a:defRPr sz="22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6627" y="1435228"/>
            <a:ext cx="3009107" cy="4691482"/>
          </a:xfrm>
        </p:spPr>
        <p:txBody>
          <a:bodyPr/>
          <a:lstStyle>
            <a:lvl1pPr marL="0" indent="0">
              <a:buNone/>
              <a:defRPr sz="1300"/>
            </a:lvl1pPr>
            <a:lvl2pPr marL="414640" indent="0">
              <a:buNone/>
              <a:defRPr sz="1100"/>
            </a:lvl2pPr>
            <a:lvl3pPr marL="829280" indent="0">
              <a:buNone/>
              <a:defRPr sz="900"/>
            </a:lvl3pPr>
            <a:lvl4pPr marL="1243920" indent="0">
              <a:buNone/>
              <a:defRPr sz="800"/>
            </a:lvl4pPr>
            <a:lvl5pPr marL="1658560" indent="0">
              <a:buNone/>
              <a:defRPr sz="800"/>
            </a:lvl5pPr>
            <a:lvl6pPr marL="2073201" indent="0">
              <a:buNone/>
              <a:defRPr sz="800"/>
            </a:lvl6pPr>
            <a:lvl7pPr marL="2487841" indent="0">
              <a:buNone/>
              <a:defRPr sz="800"/>
            </a:lvl7pPr>
            <a:lvl8pPr marL="2902481" indent="0">
              <a:buNone/>
              <a:defRPr sz="800"/>
            </a:lvl8pPr>
            <a:lvl9pPr marL="3317121" indent="0">
              <a:buNone/>
              <a:defRPr sz="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fld id="{51AF361F-D5BC-E048-9595-281C5881E6B3}" type="datetime1">
              <a:rPr lang="en-US" smtClean="0"/>
              <a:pPr/>
              <a:t>5/26/20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5689AE7F-56EB-8D49-9914-836A4F70978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1926" y="4800891"/>
            <a:ext cx="5486689" cy="565741"/>
          </a:xfrm>
        </p:spPr>
        <p:txBody>
          <a:bodyPr anchor="b"/>
          <a:lstStyle>
            <a:lvl1pPr algn="l">
              <a:defRPr sz="18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1926" y="613247"/>
            <a:ext cx="5486689" cy="4114224"/>
          </a:xfrm>
        </p:spPr>
        <p:txBody>
          <a:bodyPr/>
          <a:lstStyle>
            <a:lvl1pPr marL="0" indent="0">
              <a:buNone/>
              <a:defRPr sz="2900"/>
            </a:lvl1pPr>
            <a:lvl2pPr marL="414640" indent="0">
              <a:buNone/>
              <a:defRPr sz="2500"/>
            </a:lvl2pPr>
            <a:lvl3pPr marL="829280" indent="0">
              <a:buNone/>
              <a:defRPr sz="2200"/>
            </a:lvl3pPr>
            <a:lvl4pPr marL="1243920" indent="0">
              <a:buNone/>
              <a:defRPr sz="1800"/>
            </a:lvl4pPr>
            <a:lvl5pPr marL="1658560" indent="0">
              <a:buNone/>
              <a:defRPr sz="1800"/>
            </a:lvl5pPr>
            <a:lvl6pPr marL="2073201" indent="0">
              <a:buNone/>
              <a:defRPr sz="1800"/>
            </a:lvl6pPr>
            <a:lvl7pPr marL="2487841" indent="0">
              <a:buNone/>
              <a:defRPr sz="1800"/>
            </a:lvl7pPr>
            <a:lvl8pPr marL="2902481" indent="0">
              <a:buNone/>
              <a:defRPr sz="1800"/>
            </a:lvl8pPr>
            <a:lvl9pPr marL="3317121" indent="0">
              <a:buNone/>
              <a:defRPr sz="18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1926" y="5366630"/>
            <a:ext cx="5486689" cy="806146"/>
          </a:xfrm>
        </p:spPr>
        <p:txBody>
          <a:bodyPr/>
          <a:lstStyle>
            <a:lvl1pPr marL="0" indent="0">
              <a:buNone/>
              <a:defRPr sz="1300"/>
            </a:lvl1pPr>
            <a:lvl2pPr marL="414640" indent="0">
              <a:buNone/>
              <a:defRPr sz="1100"/>
            </a:lvl2pPr>
            <a:lvl3pPr marL="829280" indent="0">
              <a:buNone/>
              <a:defRPr sz="900"/>
            </a:lvl3pPr>
            <a:lvl4pPr marL="1243920" indent="0">
              <a:buNone/>
              <a:defRPr sz="800"/>
            </a:lvl4pPr>
            <a:lvl5pPr marL="1658560" indent="0">
              <a:buNone/>
              <a:defRPr sz="800"/>
            </a:lvl5pPr>
            <a:lvl6pPr marL="2073201" indent="0">
              <a:buNone/>
              <a:defRPr sz="800"/>
            </a:lvl6pPr>
            <a:lvl7pPr marL="2487841" indent="0">
              <a:buNone/>
              <a:defRPr sz="800"/>
            </a:lvl7pPr>
            <a:lvl8pPr marL="2902481" indent="0">
              <a:buNone/>
              <a:defRPr sz="800"/>
            </a:lvl8pPr>
            <a:lvl9pPr marL="3317121" indent="0">
              <a:buNone/>
              <a:defRPr sz="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fld id="{C8332548-F664-E64B-966D-816A33A80B57}" type="datetime1">
              <a:rPr lang="en-US" smtClean="0"/>
              <a:pPr/>
              <a:t>5/26/20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5689AE7F-56EB-8D49-9914-836A4F70978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456627" y="273514"/>
            <a:ext cx="8227871" cy="114444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6627" y="1605097"/>
            <a:ext cx="8227871" cy="452449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456627" y="6247632"/>
            <a:ext cx="2128991" cy="472171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93000"/>
              </a:lnSpc>
              <a:tabLst>
                <a:tab pos="656514" algn="l"/>
                <a:tab pos="1313025" algn="l"/>
                <a:tab pos="1969541" algn="l"/>
              </a:tabLst>
              <a:defRPr sz="13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fld id="{97796E05-5980-E044-9A8E-0F7500585CCE}" type="datetime1">
              <a:rPr lang="en-US" smtClean="0"/>
              <a:pPr/>
              <a:t>5/26/20</a:t>
            </a:fld>
            <a:endParaRPr lang="en-US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ftr"/>
          </p:nvPr>
        </p:nvSpPr>
        <p:spPr bwMode="auto">
          <a:xfrm>
            <a:off x="3127225" y="6247632"/>
            <a:ext cx="2896752" cy="472171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ctr">
              <a:lnSpc>
                <a:spcPct val="93000"/>
              </a:lnSpc>
              <a:tabLst>
                <a:tab pos="656514" algn="l"/>
                <a:tab pos="1313025" algn="l"/>
                <a:tab pos="1969541" algn="l"/>
                <a:tab pos="2626055" algn="l"/>
              </a:tabLst>
              <a:defRPr sz="13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sldNum"/>
          </p:nvPr>
        </p:nvSpPr>
        <p:spPr bwMode="auto">
          <a:xfrm>
            <a:off x="6555507" y="6247632"/>
            <a:ext cx="2128991" cy="472171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3000"/>
              </a:lnSpc>
              <a:tabLst>
                <a:tab pos="656514" algn="l"/>
                <a:tab pos="1313025" algn="l"/>
                <a:tab pos="1969541" algn="l"/>
              </a:tabLst>
              <a:defRPr sz="13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fld id="{DBCD6B2D-8A22-3A46-9D90-9F73318B334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414640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000">
          <a:solidFill>
            <a:srgbClr val="000000"/>
          </a:solidFill>
          <a:latin typeface="+mj-lt"/>
          <a:ea typeface="+mj-ea"/>
          <a:cs typeface="+mj-cs"/>
        </a:defRPr>
      </a:lvl1pPr>
      <a:lvl2pPr marL="391604" indent="-195803" algn="ctr" defTabSz="414640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0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2pPr>
      <a:lvl3pPr marL="587407" indent="-195803" algn="ctr" defTabSz="414640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0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3pPr>
      <a:lvl4pPr marL="783210" indent="-195803" algn="ctr" defTabSz="414640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0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4pPr>
      <a:lvl5pPr marL="979011" indent="-195803" algn="ctr" defTabSz="414640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0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5pPr>
      <a:lvl6pPr marL="1393651" indent="-195803" algn="ctr" defTabSz="414640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0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6pPr>
      <a:lvl7pPr marL="1808293" indent="-195803" algn="ctr" defTabSz="414640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0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7pPr>
      <a:lvl8pPr marL="2222931" indent="-195803" algn="ctr" defTabSz="414640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0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8pPr>
      <a:lvl9pPr marL="2637573" indent="-195803" algn="ctr" defTabSz="414640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0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9pPr>
    </p:titleStyle>
    <p:bodyStyle>
      <a:lvl1pPr marL="391604" indent="-293703" algn="l" defTabSz="414640" rtl="0" eaLnBrk="1" fontAlgn="base" hangingPunct="1">
        <a:lnSpc>
          <a:spcPct val="94000"/>
        </a:lnSpc>
        <a:spcBef>
          <a:spcPct val="0"/>
        </a:spcBef>
        <a:spcAft>
          <a:spcPts val="1293"/>
        </a:spcAft>
        <a:buClr>
          <a:srgbClr val="000000"/>
        </a:buClr>
        <a:buSzPct val="45000"/>
        <a:buFont typeface="Wingdings" pitchFamily="-111" charset="2"/>
        <a:buChar char=""/>
        <a:defRPr sz="2900">
          <a:solidFill>
            <a:srgbClr val="000000"/>
          </a:solidFill>
          <a:latin typeface="+mn-lt"/>
          <a:ea typeface="+mn-ea"/>
          <a:cs typeface="+mn-cs"/>
        </a:defRPr>
      </a:lvl1pPr>
      <a:lvl2pPr marL="783210" indent="-260590" algn="l" defTabSz="414640" rtl="0" eaLnBrk="1" fontAlgn="base" hangingPunct="1">
        <a:lnSpc>
          <a:spcPct val="94000"/>
        </a:lnSpc>
        <a:spcBef>
          <a:spcPct val="0"/>
        </a:spcBef>
        <a:spcAft>
          <a:spcPts val="1032"/>
        </a:spcAft>
        <a:buClr>
          <a:srgbClr val="000000"/>
        </a:buClr>
        <a:buSzPct val="75000"/>
        <a:buFont typeface="Symbol" pitchFamily="-111" charset="2"/>
        <a:buChar char=""/>
        <a:defRPr sz="2500">
          <a:solidFill>
            <a:srgbClr val="000000"/>
          </a:solidFill>
          <a:latin typeface="+mn-lt"/>
          <a:ea typeface="+mn-ea"/>
          <a:cs typeface="+mn-cs"/>
        </a:defRPr>
      </a:lvl2pPr>
      <a:lvl3pPr marL="1174813" indent="-195803" algn="l" defTabSz="414640" rtl="0" eaLnBrk="1" fontAlgn="base" hangingPunct="1">
        <a:lnSpc>
          <a:spcPct val="94000"/>
        </a:lnSpc>
        <a:spcBef>
          <a:spcPct val="0"/>
        </a:spcBef>
        <a:spcAft>
          <a:spcPts val="771"/>
        </a:spcAft>
        <a:buClr>
          <a:srgbClr val="000000"/>
        </a:buClr>
        <a:buSzPct val="45000"/>
        <a:buFont typeface="Wingdings" pitchFamily="-111" charset="2"/>
        <a:buChar char=""/>
        <a:defRPr sz="2200">
          <a:solidFill>
            <a:srgbClr val="000000"/>
          </a:solidFill>
          <a:latin typeface="+mn-lt"/>
          <a:ea typeface="+mn-ea"/>
          <a:cs typeface="+mn-cs"/>
        </a:defRPr>
      </a:lvl3pPr>
      <a:lvl4pPr marL="1566418" indent="-195803" algn="l" defTabSz="414640" rtl="0" eaLnBrk="1" fontAlgn="base" hangingPunct="1">
        <a:lnSpc>
          <a:spcPct val="94000"/>
        </a:lnSpc>
        <a:spcBef>
          <a:spcPct val="0"/>
        </a:spcBef>
        <a:spcAft>
          <a:spcPts val="522"/>
        </a:spcAft>
        <a:buClr>
          <a:srgbClr val="000000"/>
        </a:buClr>
        <a:buSzPct val="75000"/>
        <a:buFont typeface="Symbol" pitchFamily="-111" charset="2"/>
        <a:buChar char=""/>
        <a:defRPr sz="1800">
          <a:solidFill>
            <a:srgbClr val="000000"/>
          </a:solidFill>
          <a:latin typeface="+mn-lt"/>
          <a:ea typeface="+mn-ea"/>
          <a:cs typeface="+mn-cs"/>
        </a:defRPr>
      </a:lvl4pPr>
      <a:lvl5pPr marL="1958023" indent="-195803" algn="l" defTabSz="414640" rtl="0" eaLnBrk="1" fontAlgn="base" hangingPunct="1">
        <a:lnSpc>
          <a:spcPct val="94000"/>
        </a:lnSpc>
        <a:spcBef>
          <a:spcPct val="0"/>
        </a:spcBef>
        <a:spcAft>
          <a:spcPts val="261"/>
        </a:spcAft>
        <a:buClr>
          <a:srgbClr val="000000"/>
        </a:buClr>
        <a:buSzPct val="45000"/>
        <a:buFont typeface="Wingdings" pitchFamily="-111" charset="2"/>
        <a:buChar char=""/>
        <a:defRPr sz="1800">
          <a:solidFill>
            <a:srgbClr val="000000"/>
          </a:solidFill>
          <a:latin typeface="+mn-lt"/>
          <a:ea typeface="+mn-ea"/>
          <a:cs typeface="+mn-cs"/>
        </a:defRPr>
      </a:lvl5pPr>
      <a:lvl6pPr marL="2372663" indent="-195803" algn="l" defTabSz="414640" rtl="0" eaLnBrk="1" fontAlgn="base" hangingPunct="1">
        <a:lnSpc>
          <a:spcPct val="94000"/>
        </a:lnSpc>
        <a:spcBef>
          <a:spcPct val="0"/>
        </a:spcBef>
        <a:spcAft>
          <a:spcPts val="261"/>
        </a:spcAft>
        <a:buClr>
          <a:srgbClr val="000000"/>
        </a:buClr>
        <a:buSzPct val="45000"/>
        <a:buFont typeface="Wingdings" pitchFamily="-111" charset="2"/>
        <a:buChar char=""/>
        <a:defRPr sz="1800">
          <a:solidFill>
            <a:srgbClr val="000000"/>
          </a:solidFill>
          <a:latin typeface="+mn-lt"/>
          <a:ea typeface="+mn-ea"/>
          <a:cs typeface="+mn-cs"/>
        </a:defRPr>
      </a:lvl6pPr>
      <a:lvl7pPr marL="2787303" indent="-195803" algn="l" defTabSz="414640" rtl="0" eaLnBrk="1" fontAlgn="base" hangingPunct="1">
        <a:lnSpc>
          <a:spcPct val="94000"/>
        </a:lnSpc>
        <a:spcBef>
          <a:spcPct val="0"/>
        </a:spcBef>
        <a:spcAft>
          <a:spcPts val="261"/>
        </a:spcAft>
        <a:buClr>
          <a:srgbClr val="000000"/>
        </a:buClr>
        <a:buSzPct val="45000"/>
        <a:buFont typeface="Wingdings" pitchFamily="-111" charset="2"/>
        <a:buChar char=""/>
        <a:defRPr sz="1800">
          <a:solidFill>
            <a:srgbClr val="000000"/>
          </a:solidFill>
          <a:latin typeface="+mn-lt"/>
          <a:ea typeface="+mn-ea"/>
          <a:cs typeface="+mn-cs"/>
        </a:defRPr>
      </a:lvl7pPr>
      <a:lvl8pPr marL="3201943" indent="-195803" algn="l" defTabSz="414640" rtl="0" eaLnBrk="1" fontAlgn="base" hangingPunct="1">
        <a:lnSpc>
          <a:spcPct val="94000"/>
        </a:lnSpc>
        <a:spcBef>
          <a:spcPct val="0"/>
        </a:spcBef>
        <a:spcAft>
          <a:spcPts val="261"/>
        </a:spcAft>
        <a:buClr>
          <a:srgbClr val="000000"/>
        </a:buClr>
        <a:buSzPct val="45000"/>
        <a:buFont typeface="Wingdings" pitchFamily="-111" charset="2"/>
        <a:buChar char=""/>
        <a:defRPr sz="1800">
          <a:solidFill>
            <a:srgbClr val="000000"/>
          </a:solidFill>
          <a:latin typeface="+mn-lt"/>
          <a:ea typeface="+mn-ea"/>
          <a:cs typeface="+mn-cs"/>
        </a:defRPr>
      </a:lvl8pPr>
      <a:lvl9pPr marL="3616583" indent="-195803" algn="l" defTabSz="414640" rtl="0" eaLnBrk="1" fontAlgn="base" hangingPunct="1">
        <a:lnSpc>
          <a:spcPct val="94000"/>
        </a:lnSpc>
        <a:spcBef>
          <a:spcPct val="0"/>
        </a:spcBef>
        <a:spcAft>
          <a:spcPts val="261"/>
        </a:spcAft>
        <a:buClr>
          <a:srgbClr val="000000"/>
        </a:buClr>
        <a:buSzPct val="45000"/>
        <a:buFont typeface="Wingdings" pitchFamily="-111" charset="2"/>
        <a:buChar char=""/>
        <a:defRPr sz="18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1464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14640" algn="l" defTabSz="41464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29280" algn="l" defTabSz="41464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43920" algn="l" defTabSz="41464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658560" algn="l" defTabSz="41464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73201" algn="l" defTabSz="41464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487841" algn="l" defTabSz="41464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902481" algn="l" defTabSz="41464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317121" algn="l" defTabSz="41464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Brain Areas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Computational Cognitive Neuroscience</a:t>
            </a:r>
          </a:p>
          <a:p>
            <a:r>
              <a:rPr lang="en-US" dirty="0"/>
              <a:t>Randall O’Reilly</a:t>
            </a:r>
          </a:p>
        </p:txBody>
      </p:sp>
    </p:spTree>
    <p:extLst>
      <p:ext uri="{BB962C8B-B14F-4D97-AF65-F5344CB8AC3E}">
        <p14:creationId xmlns:p14="http://schemas.microsoft.com/office/powerpoint/2010/main" val="1256851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fig_felleman_vanessen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70" r="-776"/>
          <a:stretch/>
        </p:blipFill>
        <p:spPr>
          <a:xfrm>
            <a:off x="2514600" y="273168"/>
            <a:ext cx="4876800" cy="5856424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636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Hierarchy of Detectors..</a:t>
            </a:r>
          </a:p>
        </p:txBody>
      </p:sp>
      <p:pic>
        <p:nvPicPr>
          <p:cNvPr id="5" name="Content Placeholder 4" descr="fig_category_hierarch_dist_reps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6384" b="-36384"/>
          <a:stretch>
            <a:fillRect/>
          </a:stretch>
        </p:blipFill>
        <p:spPr/>
      </p:pic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6281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Rules Across the Brain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</p:nvPr>
        </p:nvGraphicFramePr>
        <p:xfrm>
          <a:off x="609314" y="1981201"/>
          <a:ext cx="8001719" cy="2508521"/>
        </p:xfrm>
        <a:graphic>
          <a:graphicData uri="http://schemas.openxmlformats.org/drawingml/2006/table">
            <a:tbl>
              <a:tblPr firstRow="1" bandRow="1">
                <a:tableStyleId>{284E427A-3D55-4303-BF80-6455036E1DE7}</a:tableStyleId>
              </a:tblPr>
              <a:tblGrid>
                <a:gridCol w="16318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827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05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7690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3074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5440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5440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88947">
                <a:tc>
                  <a:txBody>
                    <a:bodyPr/>
                    <a:lstStyle/>
                    <a:p>
                      <a:endParaRPr lang="en-US" sz="1600" dirty="0"/>
                    </a:p>
                    <a:p>
                      <a:r>
                        <a:rPr lang="en-US" sz="1600" dirty="0"/>
                        <a:t>Area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  <a:p>
                      <a:r>
                        <a:rPr lang="en-US" sz="1600" dirty="0"/>
                        <a:t>Reward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  <a:p>
                      <a:r>
                        <a:rPr lang="en-US" sz="1600" dirty="0"/>
                        <a:t>Error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  <a:p>
                      <a:r>
                        <a:rPr lang="en-US" sz="1600" dirty="0"/>
                        <a:t>Self</a:t>
                      </a:r>
                      <a:r>
                        <a:rPr lang="en-US" sz="1600" baseline="0" dirty="0"/>
                        <a:t> Org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  <a:p>
                      <a:r>
                        <a:rPr lang="en-US" sz="1600" dirty="0"/>
                        <a:t>Separator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  <a:p>
                      <a:r>
                        <a:rPr lang="en-US" sz="1600" dirty="0"/>
                        <a:t>Integrator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  <a:p>
                      <a:r>
                        <a:rPr lang="en-US" sz="1600" dirty="0"/>
                        <a:t>Attractor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8947">
                <a:tc>
                  <a:txBody>
                    <a:bodyPr/>
                    <a:lstStyle/>
                    <a:p>
                      <a:r>
                        <a:rPr lang="en-US" sz="1600" i="1" dirty="0"/>
                        <a:t>Primitive</a:t>
                      </a:r>
                    </a:p>
                    <a:p>
                      <a:r>
                        <a:rPr lang="en-US" sz="1600" dirty="0"/>
                        <a:t>  Basal Ganglia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rgbClr val="FFFF00"/>
                        </a:solidFill>
                      </a:endParaRPr>
                    </a:p>
                    <a:p>
                      <a:r>
                        <a:rPr lang="en-US" sz="1600" dirty="0">
                          <a:solidFill>
                            <a:srgbClr val="FFFF00"/>
                          </a:solidFill>
                        </a:rPr>
                        <a:t>+++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rgbClr val="FF0000"/>
                        </a:solidFill>
                      </a:endParaRPr>
                    </a:p>
                    <a:p>
                      <a:r>
                        <a:rPr lang="en-US" sz="1600" dirty="0">
                          <a:solidFill>
                            <a:srgbClr val="FF0000"/>
                          </a:solidFill>
                        </a:rPr>
                        <a:t>- - 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rgbClr val="FF0000"/>
                        </a:solidFill>
                      </a:endParaRPr>
                    </a:p>
                    <a:p>
                      <a:r>
                        <a:rPr lang="en-US" sz="1600" dirty="0">
                          <a:solidFill>
                            <a:srgbClr val="FF0000"/>
                          </a:solidFill>
                        </a:rPr>
                        <a:t>- - 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rgbClr val="FFFF00"/>
                        </a:solidFill>
                      </a:endParaRPr>
                    </a:p>
                    <a:p>
                      <a:r>
                        <a:rPr lang="en-US" sz="1600" dirty="0">
                          <a:solidFill>
                            <a:srgbClr val="FFFF00"/>
                          </a:solidFill>
                        </a:rPr>
                        <a:t>++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rgbClr val="FF0000"/>
                        </a:solidFill>
                      </a:endParaRPr>
                    </a:p>
                    <a:p>
                      <a:r>
                        <a:rPr lang="en-US" sz="1600" dirty="0">
                          <a:solidFill>
                            <a:srgbClr val="FF0000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rgbClr val="FF0000"/>
                        </a:solidFill>
                      </a:endParaRPr>
                    </a:p>
                    <a:p>
                      <a:r>
                        <a:rPr lang="en-US" sz="1600" dirty="0">
                          <a:solidFill>
                            <a:srgbClr val="FF0000"/>
                          </a:solidFill>
                        </a:rPr>
                        <a:t>- - 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  Cerebellum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FF0000"/>
                          </a:solidFill>
                        </a:rPr>
                        <a:t>- - 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FFFF00"/>
                          </a:solidFill>
                        </a:rPr>
                        <a:t>+++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FF0000"/>
                          </a:solidFill>
                        </a:rPr>
                        <a:t>- - 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FFFF00"/>
                          </a:solidFill>
                        </a:rPr>
                        <a:t>+++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FF0000"/>
                          </a:solidFill>
                        </a:rPr>
                        <a:t>- - 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FF0000"/>
                          </a:solidFill>
                        </a:rPr>
                        <a:t>- - 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8947">
                <a:tc>
                  <a:txBody>
                    <a:bodyPr/>
                    <a:lstStyle/>
                    <a:p>
                      <a:r>
                        <a:rPr lang="en-US" sz="1600" i="1" dirty="0"/>
                        <a:t>Advanced</a:t>
                      </a:r>
                    </a:p>
                    <a:p>
                      <a:r>
                        <a:rPr lang="en-US" sz="1600" dirty="0"/>
                        <a:t>  Hippocampus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rgbClr val="FFFF00"/>
                        </a:solidFill>
                      </a:endParaRPr>
                    </a:p>
                    <a:p>
                      <a:r>
                        <a:rPr lang="en-US" sz="1600" dirty="0">
                          <a:solidFill>
                            <a:srgbClr val="FFFF00"/>
                          </a:solidFill>
                        </a:rPr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rgbClr val="FFFF00"/>
                        </a:solidFill>
                      </a:endParaRPr>
                    </a:p>
                    <a:p>
                      <a:r>
                        <a:rPr lang="en-US" sz="1600" dirty="0">
                          <a:solidFill>
                            <a:srgbClr val="FFFF00"/>
                          </a:solidFill>
                        </a:rPr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rgbClr val="FFFF00"/>
                        </a:solidFill>
                      </a:endParaRPr>
                    </a:p>
                    <a:p>
                      <a:r>
                        <a:rPr lang="en-US" sz="1600" dirty="0">
                          <a:solidFill>
                            <a:srgbClr val="FFFF00"/>
                          </a:solidFill>
                        </a:rPr>
                        <a:t>+++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rgbClr val="FFFF00"/>
                        </a:solidFill>
                      </a:endParaRPr>
                    </a:p>
                    <a:p>
                      <a:r>
                        <a:rPr lang="en-US" sz="1600" dirty="0">
                          <a:solidFill>
                            <a:srgbClr val="FFFF00"/>
                          </a:solidFill>
                        </a:rPr>
                        <a:t>+++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rgbClr val="FF0000"/>
                        </a:solidFill>
                      </a:endParaRPr>
                    </a:p>
                    <a:p>
                      <a:r>
                        <a:rPr lang="en-US" sz="1600" dirty="0">
                          <a:solidFill>
                            <a:srgbClr val="FF0000"/>
                          </a:solidFill>
                        </a:rPr>
                        <a:t>- - 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rgbClr val="FFFF00"/>
                        </a:solidFill>
                      </a:endParaRPr>
                    </a:p>
                    <a:p>
                      <a:r>
                        <a:rPr lang="en-US" sz="1600" dirty="0">
                          <a:solidFill>
                            <a:srgbClr val="FFFF00"/>
                          </a:solidFill>
                        </a:rPr>
                        <a:t>+++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  </a:t>
                      </a:r>
                      <a:r>
                        <a:rPr lang="en-US" sz="1600" dirty="0" err="1"/>
                        <a:t>Neocortex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FFFF00"/>
                          </a:solidFill>
                        </a:rPr>
                        <a:t>++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FFFF00"/>
                          </a:solidFill>
                        </a:rPr>
                        <a:t>+++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FFFF00"/>
                          </a:solidFill>
                        </a:rPr>
                        <a:t>++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FF0000"/>
                          </a:solidFill>
                        </a:rPr>
                        <a:t>- - 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FFFF00"/>
                          </a:solidFill>
                        </a:rPr>
                        <a:t>+++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FFFF00"/>
                          </a:solidFill>
                        </a:rPr>
                        <a:t>+++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838202" y="5047567"/>
            <a:ext cx="7620575" cy="646331"/>
          </a:xfrm>
          <a:prstGeom prst="rect">
            <a:avLst/>
          </a:prstGeom>
          <a:noFill/>
          <a:ln w="12700" cmpd="sng">
            <a:solidFill>
              <a:schemeClr val="tx1"/>
            </a:solidFill>
          </a:ln>
        </p:spPr>
        <p:txBody>
          <a:bodyPr wrap="square" lIns="91420" tIns="45711" rIns="91420" bIns="45711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+</a:t>
            </a:r>
            <a:r>
              <a:rPr lang="en-US" dirty="0"/>
              <a:t> = has to some extent   …  </a:t>
            </a:r>
            <a:r>
              <a:rPr lang="en-US" dirty="0">
                <a:solidFill>
                  <a:srgbClr val="FFFF00"/>
                </a:solidFill>
              </a:rPr>
              <a:t>+++</a:t>
            </a:r>
            <a:r>
              <a:rPr lang="en-US" dirty="0"/>
              <a:t> = defining characteristic – definitely has</a:t>
            </a:r>
          </a:p>
          <a:p>
            <a:r>
              <a:rPr lang="en-US" dirty="0">
                <a:solidFill>
                  <a:srgbClr val="FF0000"/>
                </a:solidFill>
              </a:rPr>
              <a:t>-</a:t>
            </a:r>
            <a:r>
              <a:rPr lang="en-US" dirty="0"/>
              <a:t>  = not likely to have       …  </a:t>
            </a:r>
            <a:r>
              <a:rPr lang="en-US" dirty="0">
                <a:solidFill>
                  <a:srgbClr val="FF0000"/>
                </a:solidFill>
              </a:rPr>
              <a:t>- - -</a:t>
            </a:r>
            <a:r>
              <a:rPr lang="en-US" dirty="0"/>
              <a:t> = definitely does not have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819400" y="1916669"/>
            <a:ext cx="1828800" cy="369332"/>
          </a:xfrm>
          <a:prstGeom prst="rect">
            <a:avLst/>
          </a:prstGeom>
          <a:noFill/>
        </p:spPr>
        <p:txBody>
          <a:bodyPr wrap="square" lIns="91420" tIns="45711" rIns="91420" bIns="45711" rtlCol="0">
            <a:spAutoFit/>
          </a:bodyPr>
          <a:lstStyle/>
          <a:p>
            <a:r>
              <a:rPr lang="en-US" i="1" dirty="0">
                <a:solidFill>
                  <a:schemeClr val="bg1"/>
                </a:solidFill>
              </a:rPr>
              <a:t>Learning Signal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250705" y="1916669"/>
            <a:ext cx="1216895" cy="369332"/>
          </a:xfrm>
          <a:prstGeom prst="rect">
            <a:avLst/>
          </a:prstGeom>
          <a:noFill/>
        </p:spPr>
        <p:txBody>
          <a:bodyPr wrap="square" lIns="91420" tIns="45711" rIns="91420" bIns="45711" rtlCol="0">
            <a:spAutoFit/>
          </a:bodyPr>
          <a:lstStyle/>
          <a:p>
            <a:r>
              <a:rPr lang="en-US" i="1" dirty="0">
                <a:solidFill>
                  <a:schemeClr val="bg1"/>
                </a:solidFill>
              </a:rPr>
              <a:t>Dynamics</a:t>
            </a:r>
          </a:p>
        </p:txBody>
      </p:sp>
    </p:spTree>
    <p:extLst>
      <p:ext uri="{BB962C8B-B14F-4D97-AF65-F5344CB8AC3E}">
        <p14:creationId xmlns:p14="http://schemas.microsoft.com/office/powerpoint/2010/main" val="10205005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Motor Control: BG, Cerebellum</a:t>
            </a:r>
          </a:p>
        </p:txBody>
      </p:sp>
      <p:pic>
        <p:nvPicPr>
          <p:cNvPr id="5" name="Content Placeholder 4" descr="fig_bg_gating_science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333" r="-3333"/>
          <a:stretch>
            <a:fillRect/>
          </a:stretch>
        </p:blipFill>
        <p:spPr/>
      </p:pic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7665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and the Hippocampus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627" y="1744840"/>
            <a:ext cx="8227871" cy="4245006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7974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6627" y="273514"/>
            <a:ext cx="8227871" cy="869486"/>
          </a:xfrm>
        </p:spPr>
        <p:txBody>
          <a:bodyPr/>
          <a:lstStyle/>
          <a:p>
            <a:r>
              <a:rPr lang="en-US" dirty="0"/>
              <a:t>Language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6627" y="5452041"/>
            <a:ext cx="8227871" cy="643959"/>
          </a:xfrm>
        </p:spPr>
        <p:txBody>
          <a:bodyPr/>
          <a:lstStyle/>
          <a:p>
            <a:r>
              <a:rPr lang="en-US" dirty="0"/>
              <a:t>Lots of areas working together..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5" name="Picture 4" descr="fig_distrib_se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1240885"/>
            <a:ext cx="4829700" cy="4142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5466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Executive Function</a:t>
            </a:r>
          </a:p>
        </p:txBody>
      </p:sp>
      <p:pic>
        <p:nvPicPr>
          <p:cNvPr id="5" name="Content Placeholder 4" descr="fig_cortical_fun_org_tins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778" b="-5778"/>
          <a:stretch>
            <a:fillRect/>
          </a:stretch>
        </p:blipFill>
        <p:spPr/>
      </p:pic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2015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Medial Frontal Map of Values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8682" y="1605097"/>
            <a:ext cx="4003760" cy="4524495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3075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Neurotransmitter Terms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/>
              <a:t>Agonist:</a:t>
            </a:r>
            <a:r>
              <a:rPr lang="en-US"/>
              <a:t> </a:t>
            </a:r>
            <a:r>
              <a:rPr lang="en-US" dirty="0"/>
              <a:t>acts like a given neurotransmitter</a:t>
            </a:r>
          </a:p>
          <a:p>
            <a:r>
              <a:rPr lang="en-US" b="1" dirty="0"/>
              <a:t>Antagonist:</a:t>
            </a:r>
            <a:r>
              <a:rPr lang="en-US" dirty="0"/>
              <a:t> blocks receptors for given NT</a:t>
            </a:r>
          </a:p>
          <a:p>
            <a:r>
              <a:rPr lang="en-US" b="1" dirty="0"/>
              <a:t>Reuptake:</a:t>
            </a:r>
            <a:r>
              <a:rPr lang="en-US" dirty="0"/>
              <a:t> takes NT back out of synapse</a:t>
            </a:r>
          </a:p>
          <a:p>
            <a:r>
              <a:rPr lang="en-US" b="1" dirty="0"/>
              <a:t>Neuromodulator:</a:t>
            </a:r>
            <a:r>
              <a:rPr lang="en-US" dirty="0"/>
              <a:t> a broadly-released neurotransmitter that has widespread modulatory effects on the brain</a:t>
            </a:r>
          </a:p>
        </p:txBody>
      </p:sp>
    </p:spTree>
    <p:extLst>
      <p:ext uri="{BB962C8B-B14F-4D97-AF65-F5344CB8AC3E}">
        <p14:creationId xmlns:p14="http://schemas.microsoft.com/office/powerpoint/2010/main" val="37986369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Neuromodulators and Drugs</a:t>
            </a:r>
            <a:br>
              <a:rPr lang="en-US" dirty="0"/>
            </a:br>
            <a:r>
              <a:rPr lang="en-US" i="1" dirty="0"/>
              <a:t>(receptor agonists)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539" b="1" dirty="0"/>
              <a:t>Acetylcholine (</a:t>
            </a:r>
            <a:r>
              <a:rPr lang="en-US" sz="2539" b="1" dirty="0" err="1"/>
              <a:t>ACh</a:t>
            </a:r>
            <a:r>
              <a:rPr lang="en-US" sz="2539" b="1" dirty="0"/>
              <a:t>)</a:t>
            </a:r>
            <a:r>
              <a:rPr lang="en-US" sz="2539" dirty="0"/>
              <a:t>: muscles, attention, learning, memory (nicotine)</a:t>
            </a:r>
          </a:p>
          <a:p>
            <a:r>
              <a:rPr lang="en-US" sz="2539" b="1" dirty="0"/>
              <a:t>Dopamine (DA):</a:t>
            </a:r>
            <a:r>
              <a:rPr lang="en-US" sz="2539" dirty="0"/>
              <a:t> when to learn, based on reward prediction errors (cocaine)</a:t>
            </a:r>
          </a:p>
          <a:p>
            <a:r>
              <a:rPr lang="en-US" sz="2539" b="1" dirty="0" err="1"/>
              <a:t>Norephinephrine</a:t>
            </a:r>
            <a:r>
              <a:rPr lang="en-US" sz="2539" b="1" dirty="0"/>
              <a:t> (NE):</a:t>
            </a:r>
            <a:r>
              <a:rPr lang="en-US" sz="2539" dirty="0"/>
              <a:t> attention, engagement (speed)</a:t>
            </a:r>
          </a:p>
          <a:p>
            <a:r>
              <a:rPr lang="en-US" sz="2539" b="1" dirty="0"/>
              <a:t>Serotonin (5HT)</a:t>
            </a:r>
            <a:r>
              <a:rPr lang="en-US" sz="2539" dirty="0"/>
              <a:t>: Mood, sleep, appetite, sex, stress (SSRI, LSD = waking dream)</a:t>
            </a:r>
          </a:p>
          <a:p>
            <a:r>
              <a:rPr lang="en-US" sz="2539" b="1" dirty="0"/>
              <a:t>Oxytocin</a:t>
            </a:r>
            <a:r>
              <a:rPr lang="en-US" sz="2539" dirty="0"/>
              <a:t>: social modulation, labor (</a:t>
            </a:r>
            <a:r>
              <a:rPr lang="en-US" sz="2539" dirty="0" err="1"/>
              <a:t>pitocin</a:t>
            </a:r>
            <a:r>
              <a:rPr lang="en-US" sz="2539" dirty="0"/>
              <a:t>)</a:t>
            </a:r>
          </a:p>
          <a:p>
            <a:r>
              <a:rPr lang="en-US" sz="2539" b="1" dirty="0"/>
              <a:t>Endorphins, Substance P</a:t>
            </a:r>
            <a:r>
              <a:rPr lang="en-US" sz="2539" dirty="0"/>
              <a:t>: pain (heroin)</a:t>
            </a:r>
          </a:p>
        </p:txBody>
      </p:sp>
    </p:spTree>
    <p:extLst>
      <p:ext uri="{BB962C8B-B14F-4D97-AF65-F5344CB8AC3E}">
        <p14:creationId xmlns:p14="http://schemas.microsoft.com/office/powerpoint/2010/main" val="25037933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6627" y="273514"/>
            <a:ext cx="8227871" cy="717086"/>
          </a:xfrm>
        </p:spPr>
        <p:txBody>
          <a:bodyPr/>
          <a:lstStyle/>
          <a:p>
            <a:r>
              <a:rPr lang="en-US" dirty="0"/>
              <a:t>Gross Anatomy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4399" y="1132928"/>
            <a:ext cx="6979287" cy="5344072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2320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 txBox="1">
            <a:spLocks noGrp="1"/>
          </p:cNvSpPr>
          <p:nvPr>
            <p:ph type="title"/>
          </p:nvPr>
        </p:nvSpPr>
        <p:spPr>
          <a:xfrm>
            <a:off x="459793" y="274639"/>
            <a:ext cx="8224418" cy="1143000"/>
          </a:xfrm>
          <a:prstGeom prst="rect">
            <a:avLst/>
          </a:prstGeom>
        </p:spPr>
        <p:txBody>
          <a:bodyPr vert="horz" wrap="square" lIns="91377" tIns="91377" rIns="91377" bIns="91377" numCol="1" anchor="b" anchorCtr="0" compatLnSpc="1">
            <a:prstTxWarp prst="textNoShape">
              <a:avLst/>
            </a:prstTxWarp>
            <a:noAutofit/>
          </a:bodyPr>
          <a:lstStyle/>
          <a:p>
            <a:pPr>
              <a:spcBef>
                <a:spcPts val="0"/>
              </a:spcBef>
            </a:pPr>
            <a:endParaRPr/>
          </a:p>
        </p:txBody>
      </p:sp>
      <p:pic>
        <p:nvPicPr>
          <p:cNvPr id="197" name="Shape 1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184" y="2"/>
            <a:ext cx="8818041" cy="67512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6410386"/>
      </p:ext>
    </p:extLst>
  </p:cSld>
  <p:clrMapOvr>
    <a:masterClrMapping/>
  </p:clrMapOvr>
  <p:transition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9456F65-6C65-A846-B9B4-7F39CA39E0B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AAA6A3-A66D-EE47-A105-033AAC9552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514350"/>
            <a:ext cx="7848600" cy="588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4469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0CC58D7-668F-624B-B316-7B71B9BBD9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1296872"/>
            <a:ext cx="6417432" cy="507184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Lobular Functions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0465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9220" y="273515"/>
            <a:ext cx="8222689" cy="944343"/>
          </a:xfrm>
        </p:spPr>
        <p:txBody>
          <a:bodyPr/>
          <a:lstStyle/>
          <a:p>
            <a:r>
              <a:rPr lang="en-US" dirty="0"/>
              <a:t>Brain Maturation: Synaptic Pruning</a:t>
            </a:r>
          </a:p>
        </p:txBody>
      </p:sp>
      <p:pic>
        <p:nvPicPr>
          <p:cNvPr id="4" name="Content Placeholder 3" descr="OKA_F_04-10.jp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89" r="-400" b="29164"/>
          <a:stretch/>
        </p:blipFill>
        <p:spPr>
          <a:xfrm>
            <a:off x="1531678" y="1277413"/>
            <a:ext cx="5942448" cy="4303174"/>
          </a:xfrm>
        </p:spPr>
      </p:pic>
      <p:sp>
        <p:nvSpPr>
          <p:cNvPr id="5" name="TextBox 4"/>
          <p:cNvSpPr txBox="1"/>
          <p:nvPr/>
        </p:nvSpPr>
        <p:spPr>
          <a:xfrm>
            <a:off x="357008" y="5778341"/>
            <a:ext cx="8512267" cy="7620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76" dirty="0"/>
              <a:t>Blue = thinner = more synapses pruned = more mature</a:t>
            </a:r>
          </a:p>
          <a:p>
            <a:r>
              <a:rPr lang="en-US" sz="2176" dirty="0"/>
              <a:t>Sensory areas mature first, then “higher level” areas; PFC last of all</a:t>
            </a:r>
          </a:p>
        </p:txBody>
      </p:sp>
      <p:pic>
        <p:nvPicPr>
          <p:cNvPr id="6" name="Content Placeholder 3" descr="OKA_F_04-10.jpg">
            <a:extLst>
              <a:ext uri="{FF2B5EF4-FFF2-40B4-BE49-F238E27FC236}">
                <a16:creationId xmlns:a16="http://schemas.microsoft.com/office/drawing/2014/main" id="{267B462D-6723-AB4F-B3DF-F4DA7312D4D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89" r="-400" b="29164"/>
          <a:stretch/>
        </p:blipFill>
        <p:spPr bwMode="auto">
          <a:xfrm>
            <a:off x="1462580" y="1277413"/>
            <a:ext cx="5942448" cy="4303174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pic>
        <p:nvPicPr>
          <p:cNvPr id="7" name="Content Placeholder 3" descr="OKA_F_04-10.jpg">
            <a:extLst>
              <a:ext uri="{FF2B5EF4-FFF2-40B4-BE49-F238E27FC236}">
                <a16:creationId xmlns:a16="http://schemas.microsoft.com/office/drawing/2014/main" id="{DD9FEF7A-BAE5-4643-BF64-4C57C04E69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89" r="-400" b="29164"/>
          <a:stretch/>
        </p:blipFill>
        <p:spPr bwMode="auto">
          <a:xfrm>
            <a:off x="1462580" y="1336968"/>
            <a:ext cx="5942448" cy="4303174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2059641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4687D-6112-2F46-ACA9-9841CC6DD8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627" y="273514"/>
            <a:ext cx="8227871" cy="640886"/>
          </a:xfrm>
        </p:spPr>
        <p:txBody>
          <a:bodyPr/>
          <a:lstStyle/>
          <a:p>
            <a:r>
              <a:rPr lang="en-US" dirty="0"/>
              <a:t>Functional Networks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8F0FB57-20CC-B94E-A872-392A883ADC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4792"/>
          <a:stretch/>
        </p:blipFill>
        <p:spPr>
          <a:xfrm>
            <a:off x="1143000" y="939114"/>
            <a:ext cx="2057400" cy="5812159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74C35D-707E-4E48-ADB7-5799E5A725E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C16535-17D6-C446-BBFF-F36F0D872911}"/>
              </a:ext>
            </a:extLst>
          </p:cNvPr>
          <p:cNvSpPr txBox="1"/>
          <p:nvPr/>
        </p:nvSpPr>
        <p:spPr>
          <a:xfrm>
            <a:off x="3206578" y="1056275"/>
            <a:ext cx="5075937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Salience: “hot” network of medial, ACC, Amygdala, Insula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“Default” network (where your brain likes to go): ruminating, mind-wandering, planning, autobiographical memories (+ hippocampus)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“Control” network: Parietal &lt;-&gt; Frontal network for directing attention, eye movements, manual behavior on cognitive tasks</a:t>
            </a:r>
          </a:p>
        </p:txBody>
      </p:sp>
    </p:spTree>
    <p:extLst>
      <p:ext uri="{BB962C8B-B14F-4D97-AF65-F5344CB8AC3E}">
        <p14:creationId xmlns:p14="http://schemas.microsoft.com/office/powerpoint/2010/main" val="11633642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Hierarchy: What </a:t>
            </a:r>
            <a:r>
              <a:rPr lang="en-US" dirty="0" err="1"/>
              <a:t>vs</a:t>
            </a:r>
            <a:r>
              <a:rPr lang="en-US" dirty="0"/>
              <a:t> Where</a:t>
            </a:r>
          </a:p>
        </p:txBody>
      </p:sp>
      <p:pic>
        <p:nvPicPr>
          <p:cNvPr id="5" name="Content Placeholder 4" descr="fig_vis_system_bio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8336" r="-28336"/>
          <a:stretch>
            <a:fillRect/>
          </a:stretch>
        </p:blipFill>
        <p:spPr/>
      </p:pic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1856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“Van Essen” Hierarchy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91" b="-433"/>
          <a:stretch/>
        </p:blipFill>
        <p:spPr>
          <a:xfrm>
            <a:off x="423493" y="1494249"/>
            <a:ext cx="5047350" cy="4592279"/>
          </a:xfrm>
        </p:spPr>
      </p:pic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5678268" y="1605099"/>
            <a:ext cx="3006227" cy="4524495"/>
          </a:xfrm>
        </p:spPr>
        <p:txBody>
          <a:bodyPr/>
          <a:lstStyle/>
          <a:p>
            <a:pPr marL="97880" indent="0">
              <a:buNone/>
            </a:pPr>
            <a:r>
              <a:rPr lang="en-US" dirty="0"/>
              <a:t>TE.. = Temporal</a:t>
            </a:r>
          </a:p>
          <a:p>
            <a:pPr marL="97880" indent="0">
              <a:buNone/>
            </a:pPr>
            <a:r>
              <a:rPr lang="en-US" dirty="0"/>
              <a:t>LIP, DP.. = Parietal</a:t>
            </a:r>
          </a:p>
          <a:p>
            <a:pPr marL="97880" indent="0">
              <a:buNone/>
            </a:pPr>
            <a:r>
              <a:rPr lang="en-US" dirty="0"/>
              <a:t>8L = Frontal Eye Field</a:t>
            </a:r>
          </a:p>
          <a:p>
            <a:pPr marL="97880" indent="0">
              <a:buNone/>
            </a:pPr>
            <a:endParaRPr lang="en-US" dirty="0"/>
          </a:p>
          <a:p>
            <a:pPr marL="97880" indent="0">
              <a:buNone/>
            </a:pPr>
            <a:r>
              <a:rPr lang="en-US" dirty="0"/>
              <a:t>To hippocampus:</a:t>
            </a:r>
          </a:p>
          <a:p>
            <a:pPr marL="97880" indent="0">
              <a:buNone/>
            </a:pPr>
            <a:r>
              <a:rPr lang="en-US" dirty="0"/>
              <a:t>TH/F = </a:t>
            </a:r>
            <a:r>
              <a:rPr lang="en-US" dirty="0" err="1"/>
              <a:t>Parahippo</a:t>
            </a:r>
            <a:endParaRPr lang="en-US" dirty="0"/>
          </a:p>
          <a:p>
            <a:pPr marL="97880" indent="0">
              <a:buNone/>
            </a:pPr>
            <a:r>
              <a:rPr lang="en-US" dirty="0" err="1"/>
              <a:t>peri</a:t>
            </a:r>
            <a:r>
              <a:rPr lang="en-US" dirty="0"/>
              <a:t> = </a:t>
            </a:r>
            <a:r>
              <a:rPr lang="en-US" dirty="0" err="1"/>
              <a:t>Perirhinal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23493" y="6123831"/>
            <a:ext cx="4010223" cy="360755"/>
          </a:xfrm>
          <a:prstGeom prst="rect">
            <a:avLst/>
          </a:prstGeom>
          <a:noFill/>
        </p:spPr>
        <p:txBody>
          <a:bodyPr wrap="square" lIns="82945" tIns="41473" rIns="82945" bIns="41473" rtlCol="0">
            <a:spAutoFit/>
          </a:bodyPr>
          <a:lstStyle/>
          <a:p>
            <a:r>
              <a:rPr lang="en-US" dirty="0"/>
              <a:t>Markov et al., 2014</a:t>
            </a:r>
          </a:p>
        </p:txBody>
      </p:sp>
    </p:spTree>
    <p:extLst>
      <p:ext uri="{BB962C8B-B14F-4D97-AF65-F5344CB8AC3E}">
        <p14:creationId xmlns:p14="http://schemas.microsoft.com/office/powerpoint/2010/main" val="287539830"/>
      </p:ext>
    </p:extLst>
  </p:cSld>
  <p:clrMapOvr>
    <a:masterClrMapping/>
  </p:clrMapOvr>
</p:sld>
</file>

<file path=ppt/theme/theme1.xml><?xml version="1.0" encoding="utf-8"?>
<a:theme xmlns:a="http://schemas.openxmlformats.org/drawingml/2006/main" name="ror_std_emerbrai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Blank Presentation">
      <a:majorFont>
        <a:latin typeface="Arial"/>
        <a:ea typeface="MS Gothic"/>
        <a:cs typeface="MS Gothic"/>
      </a:majorFont>
      <a:minorFont>
        <a:latin typeface="Arial"/>
        <a:ea typeface="MS Gothic"/>
        <a:cs typeface="MS Gothic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4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45000"/>
          <a:buFont typeface="Wingdings" pitchFamily="-111" charset="2"/>
          <a:buNone/>
          <a:tabLst/>
          <a:defRPr kumimoji="0" lang="en-US" sz="1800" b="0" i="0" u="none" strike="noStrike" cap="none" normalizeH="0" baseline="0">
            <a:ln>
              <a:noFill/>
            </a:ln>
            <a:effectLst/>
            <a:latin typeface="Arial" pitchFamily="-111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4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45000"/>
          <a:buFont typeface="Wingdings" pitchFamily="-111" charset="2"/>
          <a:buNone/>
          <a:tabLst/>
          <a:defRPr kumimoji="0" lang="en-US" sz="1800" b="0" i="0" u="none" strike="noStrike" cap="none" normalizeH="0" baseline="0">
            <a:ln>
              <a:noFill/>
            </a:ln>
            <a:effectLst/>
            <a:latin typeface="Arial" pitchFamily="-111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ror_std_emerbrain.potx</Template>
  <TotalTime>12072</TotalTime>
  <Words>410</Words>
  <Application>Microsoft Macintosh PowerPoint</Application>
  <PresentationFormat>On-screen Show (4:3)</PresentationFormat>
  <Paragraphs>128</Paragraphs>
  <Slides>19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Calibri</vt:lpstr>
      <vt:lpstr>Symbol</vt:lpstr>
      <vt:lpstr>Times New Roman</vt:lpstr>
      <vt:lpstr>Wingdings</vt:lpstr>
      <vt:lpstr>ror_std_emerbrain</vt:lpstr>
      <vt:lpstr>Brain Areas</vt:lpstr>
      <vt:lpstr>Gross Anatomy</vt:lpstr>
      <vt:lpstr>PowerPoint Presentation</vt:lpstr>
      <vt:lpstr>PowerPoint Presentation</vt:lpstr>
      <vt:lpstr>Lobular Functions</vt:lpstr>
      <vt:lpstr>Brain Maturation: Synaptic Pruning</vt:lpstr>
      <vt:lpstr>Functional Networks</vt:lpstr>
      <vt:lpstr>Visual Hierarchy: What vs Where</vt:lpstr>
      <vt:lpstr>“Van Essen” Hierarchy</vt:lpstr>
      <vt:lpstr>PowerPoint Presentation</vt:lpstr>
      <vt:lpstr>Hierarchy of Detectors..</vt:lpstr>
      <vt:lpstr>Learning Rules Across the Brain</vt:lpstr>
      <vt:lpstr>Motor Control: BG, Cerebellum</vt:lpstr>
      <vt:lpstr>Memory and the Hippocampus</vt:lpstr>
      <vt:lpstr>Language</vt:lpstr>
      <vt:lpstr>Executive Function</vt:lpstr>
      <vt:lpstr>Medial Frontal Map of Values</vt:lpstr>
      <vt:lpstr>Neurotransmitter Terms</vt:lpstr>
      <vt:lpstr>Neuromodulators and Drugs (receptor agonists)</vt:lpstr>
    </vt:vector>
  </TitlesOfParts>
  <Company>University of Colorado Boulder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Randall O'Reilly</dc:creator>
  <cp:lastModifiedBy>Randall O'Reilly</cp:lastModifiedBy>
  <cp:revision>142</cp:revision>
  <cp:lastPrinted>2020-04-15T08:19:05Z</cp:lastPrinted>
  <dcterms:created xsi:type="dcterms:W3CDTF">2009-11-13T11:00:44Z</dcterms:created>
  <dcterms:modified xsi:type="dcterms:W3CDTF">2020-05-26T08:44:11Z</dcterms:modified>
</cp:coreProperties>
</file>